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</p:sldMasterIdLst>
  <p:notesMasterIdLst>
    <p:notesMasterId r:id="rId10"/>
  </p:notesMasterIdLst>
  <p:sldIdLst>
    <p:sldId id="306" r:id="rId3"/>
    <p:sldId id="305" r:id="rId4"/>
    <p:sldId id="318" r:id="rId5"/>
    <p:sldId id="307" r:id="rId6"/>
    <p:sldId id="308" r:id="rId7"/>
    <p:sldId id="309" r:id="rId8"/>
    <p:sldId id="330" r:id="rId9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28D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63" autoAdjust="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2E8-7873-4375-A66B-BB0381335848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D4E2-C664-4AD5-B9D4-A66CE136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43D0-F333-43D0-8AA9-B3DF5BAA9B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6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E923EF58-7555-4959-978A-5C612C7478F6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AEDECFE-9DE9-45C0-90F3-CCEE9E8AEEEB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3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3856E968-AF40-4D96-A24F-2BB8E48F932A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6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B80D-81EF-4FDD-B89A-A0B02B8A23CE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Меженный Владимир Сергеевич,</a:t>
            </a:r>
          </a:p>
          <a:p>
            <a:r>
              <a:rPr lang="ru-RU" smtClean="0"/>
              <a:t>директор департамента образования Администрации муниципального образования «Город Архангельск», тел.: 607-107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8781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3167-7B9B-41AB-9D69-3C7D2A5EBD1B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3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2454-B50B-441E-ACEC-B3AD54F68C1B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1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82F-730B-4AFB-AE9D-0EC92C80A3BF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7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A088-E77C-41B4-A3A8-C2C88D1A0C36}" type="datetime1">
              <a:rPr lang="ru-RU" smtClean="0"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8A2B-84E8-4DF9-BBCE-02260C197569}" type="datetime1">
              <a:rPr lang="ru-RU" smtClean="0"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95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DCB-BA65-4ABC-95FE-012EBAEC3963}" type="datetime1">
              <a:rPr lang="ru-RU" smtClean="0"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26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D75B-408A-AA8E-1F0BCF54CBD8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4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E1124E2A-52F1-42E9-B493-CB71F91C73E0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1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681-0FAC-4466-A5B3-47D9FBED5904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1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3E3-DD8B-42A8-AAAA-3A6317A588AA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1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AEE-EB53-469A-B74C-A4E393D34E20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5C530CBF-12EE-4EA1-9711-36F990E71D96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7400054-47E4-42CC-8A47-9145173045E2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6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B1321722-4B95-4D4B-BED2-2251EF7DAB88}" type="datetime1">
              <a:rPr lang="ru-RU" smtClean="0"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6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13C59A50-6FD0-4890-8027-49924E4B37FA}" type="datetime1">
              <a:rPr lang="ru-RU" smtClean="0"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AFEA7218-6BF5-4CEA-A5A3-3009278A112F}" type="datetime1">
              <a:rPr lang="ru-RU" smtClean="0"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0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B59F69CC-D19E-455F-8B19-D352E6DFBFB9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5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4"/>
            <a:ext cx="2133600" cy="365125"/>
          </a:xfrm>
          <a:prstGeom prst="rect">
            <a:avLst/>
          </a:prstGeom>
        </p:spPr>
        <p:txBody>
          <a:bodyPr/>
          <a:lstStyle/>
          <a:p>
            <a:fld id="{0DFF31EE-1CB2-485F-8B48-868B7E679C5F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4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5496" y="44627"/>
            <a:ext cx="8712968" cy="6671809"/>
            <a:chOff x="-115465" y="-54363"/>
            <a:chExt cx="8021162" cy="6759255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8" name="Половина рамки 7"/>
            <p:cNvSpPr/>
            <p:nvPr userDrawn="1"/>
          </p:nvSpPr>
          <p:spPr>
            <a:xfrm>
              <a:off x="-115465" y="-54363"/>
              <a:ext cx="8021162" cy="6759255"/>
            </a:xfrm>
            <a:prstGeom prst="halfFrame">
              <a:avLst>
                <a:gd name="adj1" fmla="val 8263"/>
                <a:gd name="adj2" fmla="val 880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916378" y="-33850"/>
              <a:ext cx="5400600" cy="53007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kern="1200" dirty="0" smtClean="0">
                  <a:solidFill>
                    <a:schemeClr val="bg1"/>
                  </a:solidFill>
                  <a:latin typeface="Garamond" pitchFamily="18" charset="0"/>
                  <a:ea typeface="+mj-ea"/>
                  <a:cs typeface="+mj-cs"/>
                </a:rPr>
                <a:t>Департамент образования Администрации муниципального образования «Город Архангельск»</a:t>
              </a:r>
              <a:endParaRPr lang="ru-RU" sz="1400" b="1" kern="1200" dirty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endParaRPr>
            </a:p>
          </p:txBody>
        </p:sp>
        <p:pic>
          <p:nvPicPr>
            <p:cNvPr id="10" name="Picture 2" descr="http://abali.ru/wp-content/uploads/2011/04/gerb_Arhangelska_Abali.ru_.pn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223" y="-4934"/>
              <a:ext cx="436474" cy="645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оловина рамки 14"/>
          <p:cNvSpPr/>
          <p:nvPr userDrawn="1"/>
        </p:nvSpPr>
        <p:spPr>
          <a:xfrm rot="10800000">
            <a:off x="827583" y="553792"/>
            <a:ext cx="8291258" cy="6259584"/>
          </a:xfrm>
          <a:prstGeom prst="halfFrame">
            <a:avLst>
              <a:gd name="adj1" fmla="val 3928"/>
              <a:gd name="adj2" fmla="val 3945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1187624" y="65197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8B618C6F-87CD-4709-A3DE-AD11F0AAEB6E}" type="datetime1">
              <a:rPr lang="ru-RU" smtClean="0"/>
              <a:t>05.09.2017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60000"/>
              <a:lumOff val="40000"/>
            </a:schemeClr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7AA1-7B29-489F-A146-3F16F5ED013D}" type="datetime1">
              <a:rPr lang="ru-RU" smtClean="0"/>
              <a:t>05.09.2017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3E3B-B551-4625-96A0-578EF547BA8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" y="0"/>
            <a:ext cx="9108504" cy="6813376"/>
            <a:chOff x="0" y="0"/>
            <a:chExt cx="9108504" cy="6813376"/>
          </a:xfrm>
        </p:grpSpPr>
        <p:sp>
          <p:nvSpPr>
            <p:cNvPr id="8" name="Половина рамки 7"/>
            <p:cNvSpPr/>
            <p:nvPr userDrawn="1"/>
          </p:nvSpPr>
          <p:spPr>
            <a:xfrm>
              <a:off x="0" y="0"/>
              <a:ext cx="9108504" cy="6813376"/>
            </a:xfrm>
            <a:prstGeom prst="halfFrame">
              <a:avLst>
                <a:gd name="adj1" fmla="val 7997"/>
                <a:gd name="adj2" fmla="val 15996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оловина рамки 8"/>
            <p:cNvSpPr/>
            <p:nvPr userDrawn="1"/>
          </p:nvSpPr>
          <p:spPr>
            <a:xfrm>
              <a:off x="152401" y="189570"/>
              <a:ext cx="8512356" cy="6623806"/>
            </a:xfrm>
            <a:prstGeom prst="halfFrame">
              <a:avLst>
                <a:gd name="adj1" fmla="val 7997"/>
                <a:gd name="adj2" fmla="val 11222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Половина рамки 9"/>
            <p:cNvSpPr/>
            <p:nvPr userDrawn="1"/>
          </p:nvSpPr>
          <p:spPr>
            <a:xfrm>
              <a:off x="304801" y="341970"/>
              <a:ext cx="7075511" cy="6471406"/>
            </a:xfrm>
            <a:prstGeom prst="halfFrame">
              <a:avLst>
                <a:gd name="adj1" fmla="val 7997"/>
                <a:gd name="adj2" fmla="val 1229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Половина рамки 10"/>
          <p:cNvSpPr/>
          <p:nvPr userDrawn="1"/>
        </p:nvSpPr>
        <p:spPr>
          <a:xfrm rot="10800000">
            <a:off x="755574" y="341970"/>
            <a:ext cx="8363271" cy="6471406"/>
          </a:xfrm>
          <a:prstGeom prst="halfFrame">
            <a:avLst>
              <a:gd name="adj1" fmla="val 5157"/>
              <a:gd name="adj2" fmla="val 5447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C:\Users\IlatovskayaAS2\Desktop\panorama-long-2015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9000"/>
                    </a14:imgEffect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4" y="-1"/>
            <a:ext cx="9152254" cy="1026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Совещания\сочинение 30.11 инструктаж\Илатовская А.С\gerb_Arhangelska_Abali.ru_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7282"/>
            <a:ext cx="704348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864769" y="-839"/>
            <a:ext cx="8351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1200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Департамент образования Администрации муниципального образования «Город Архангельск»</a:t>
            </a:r>
            <a:endParaRPr lang="ru-R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332657"/>
            <a:ext cx="797487" cy="1008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914" y="2088644"/>
            <a:ext cx="82089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Комплексное благоустройство дворовой территории в муниципальном образовании «Город Архангельск» МКД №43, корп.1 по </a:t>
            </a:r>
            <a:r>
              <a:rPr lang="ru-RU" sz="3600" b="1" dirty="0" err="1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ул.Воронина</a:t>
            </a:r>
            <a:r>
              <a:rPr lang="ru-RU" sz="36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 в 2017 году</a:t>
            </a:r>
            <a:endParaRPr lang="ru-RU" sz="36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65031" y="332656"/>
            <a:ext cx="5467207" cy="168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56" y="1556792"/>
            <a:ext cx="8640960" cy="504056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.Минимальный перечень видов работ:</a:t>
            </a:r>
          </a:p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1.Ремонт дворового проезда;</a:t>
            </a:r>
          </a:p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2.Ремонт тротуаров и пешеходных дорожек;</a:t>
            </a:r>
          </a:p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3.Установка малых архитектурных форм (скамеек, урн, столы).</a:t>
            </a:r>
          </a:p>
          <a:p>
            <a:pPr algn="l"/>
            <a:r>
              <a:rPr lang="en-US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II.</a:t>
            </a: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 Дополнительный перечень видов работ:</a:t>
            </a:r>
          </a:p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1.Обустройство твердых покрытий площадок для стоянки автотранспорта;</a:t>
            </a:r>
          </a:p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2.Установка площадки для занятий физкультурой;</a:t>
            </a:r>
          </a:p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3. Устройство площадки для отдыха населения;</a:t>
            </a:r>
          </a:p>
          <a:p>
            <a:pPr algn="l"/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4. Устройство площадки для сушки белья;</a:t>
            </a:r>
          </a:p>
          <a:p>
            <a:pPr lvl="0" algn="l"/>
            <a:r>
              <a:rPr lang="ru-RU" sz="24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 Озеленение </a:t>
            </a:r>
            <a:r>
              <a:rPr lang="ru-RU" sz="24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территории (газоны, деревья);</a:t>
            </a:r>
          </a:p>
          <a:p>
            <a:pPr algn="l"/>
            <a:endParaRPr lang="ru-RU" sz="24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332657"/>
            <a:ext cx="797487" cy="1008111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265031" y="332656"/>
            <a:ext cx="5467207" cy="168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332657"/>
            <a:ext cx="797487" cy="1008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340768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Стоимость работ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Федеральный 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бюджет 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– 2894,3 </a:t>
            </a:r>
            <a:r>
              <a:rPr lang="ru-RU" sz="3200" b="1" dirty="0" err="1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тыс.руб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Областной 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бюджет – 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510,7 </a:t>
            </a:r>
            <a:r>
              <a:rPr lang="ru-RU" sz="3200" b="1" dirty="0" err="1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тыс.руб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Местный 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бюджет 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– 453,8 </a:t>
            </a:r>
            <a:r>
              <a:rPr lang="ru-RU" sz="3200" b="1" dirty="0" err="1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тыс.руб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Форма </a:t>
            </a:r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трудового участия собственниками жилых помещений: 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Подготовка территории к проведению работ.</a:t>
            </a:r>
          </a:p>
          <a:p>
            <a:pPr algn="ctr"/>
            <a:endParaRPr lang="ru-RU" sz="36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65031" y="332657"/>
            <a:ext cx="5467207" cy="100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3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332657"/>
            <a:ext cx="797487" cy="100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112" y="1484784"/>
            <a:ext cx="88569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Сроки выполнения работ.</a:t>
            </a:r>
          </a:p>
          <a:p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Начало работ: </a:t>
            </a:r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10.07.2017г</a:t>
            </a:r>
            <a:r>
              <a:rPr lang="ru-RU" sz="40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4000" b="1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Завершение работ: </a:t>
            </a:r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20.10.2017г.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Подрядчик: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ООО «</a:t>
            </a:r>
            <a:r>
              <a:rPr lang="ru-RU" sz="4000" b="1" dirty="0" err="1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Индортехсервис</a:t>
            </a:r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»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Директор </a:t>
            </a:r>
          </a:p>
          <a:p>
            <a:pPr algn="ctr"/>
            <a:r>
              <a:rPr lang="ru-RU" sz="4000" b="1" dirty="0" err="1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Пермиловская</a:t>
            </a:r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 Татьяна Михайловна</a:t>
            </a:r>
            <a:endParaRPr lang="ru-RU" sz="4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endParaRPr lang="ru-RU" sz="4000" b="1" dirty="0" smtClean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endParaRPr lang="ru-RU" sz="4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3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</a:p>
          <a:p>
            <a:pPr algn="l"/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Дворовая территория до начала работ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332657"/>
            <a:ext cx="797487" cy="1008111"/>
          </a:xfrm>
          <a:prstGeom prst="rect">
            <a:avLst/>
          </a:prstGeom>
        </p:spPr>
      </p:pic>
      <p:pic>
        <p:nvPicPr>
          <p:cNvPr id="1027" name="Picture 3" descr="C:\Users\bogomolovse\Desktop\Закупки 2017\Аукцион ул.Воронина, д.43, корп.1\IMG_55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1916832"/>
            <a:ext cx="8208910" cy="456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4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332657"/>
            <a:ext cx="797487" cy="1008111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8" y="302186"/>
            <a:ext cx="6400800" cy="1752600"/>
          </a:xfrm>
        </p:spPr>
        <p:txBody>
          <a:bodyPr/>
          <a:lstStyle/>
          <a:p>
            <a:pPr lvl="0" algn="l"/>
            <a:r>
              <a:rPr lang="ru-RU" sz="19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</a:p>
          <a:p>
            <a:pPr lvl="0" algn="l"/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Дворовая территория </a:t>
            </a:r>
            <a:r>
              <a:rPr lang="ru-RU" sz="2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после завершения </a:t>
            </a:r>
            <a:r>
              <a:rPr lang="ru-RU" sz="20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работ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71296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9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179512" y="2780928"/>
            <a:ext cx="8964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rgbClr val="0000FF"/>
                </a:solidFill>
                <a:cs typeface="Times New Roman" pitchFamily="18" charset="0"/>
              </a:rPr>
              <a:t>СПАСИБО ЗА ВНИМАНИЕ!</a:t>
            </a:r>
            <a:endParaRPr lang="ru-RU" altLang="ru-RU" sz="40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208</Words>
  <Application>Microsoft Office PowerPoint</Application>
  <PresentationFormat>Экран (4:3)</PresentationFormat>
  <Paragraphs>37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Илатовская</dc:creator>
  <cp:lastModifiedBy>Сергей Евгеньевич Богомолов</cp:lastModifiedBy>
  <cp:revision>111</cp:revision>
  <cp:lastPrinted>2017-09-05T06:36:11Z</cp:lastPrinted>
  <dcterms:created xsi:type="dcterms:W3CDTF">2016-09-16T13:01:11Z</dcterms:created>
  <dcterms:modified xsi:type="dcterms:W3CDTF">2017-09-05T13:48:15Z</dcterms:modified>
</cp:coreProperties>
</file>